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1"/>
  </p:notesMasterIdLst>
  <p:sldIdLst>
    <p:sldId id="256" r:id="rId3"/>
    <p:sldId id="332" r:id="rId4"/>
    <p:sldId id="396" r:id="rId5"/>
    <p:sldId id="397" r:id="rId6"/>
    <p:sldId id="399" r:id="rId7"/>
    <p:sldId id="398" r:id="rId8"/>
    <p:sldId id="400" r:id="rId9"/>
    <p:sldId id="260" r:id="rId10"/>
  </p:sldIdLst>
  <p:sldSz cx="9144000" cy="5143500" type="screen16x9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990033"/>
    <a:srgbClr val="666666"/>
    <a:srgbClr val="FF3399"/>
    <a:srgbClr val="005BAC"/>
    <a:srgbClr val="CCCCCC"/>
    <a:srgbClr val="464646"/>
    <a:srgbClr val="00D6B5"/>
    <a:srgbClr val="C7C7C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69" autoAdjust="0"/>
    <p:restoredTop sz="83673" autoAdjust="0"/>
  </p:normalViewPr>
  <p:slideViewPr>
    <p:cSldViewPr snapToGrid="0">
      <p:cViewPr varScale="1">
        <p:scale>
          <a:sx n="85" d="100"/>
          <a:sy n="85" d="100"/>
        </p:scale>
        <p:origin x="948" y="90"/>
      </p:cViewPr>
      <p:guideLst>
        <p:guide orient="horz" pos="1620"/>
        <p:guide pos="2785"/>
      </p:guideLst>
    </p:cSldViewPr>
  </p:slideViewPr>
  <p:outlineViewPr>
    <p:cViewPr>
      <p:scale>
        <a:sx n="25" d="100"/>
        <a:sy n="25" d="100"/>
      </p:scale>
      <p:origin x="0" y="-558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4" Type="http://schemas.openxmlformats.org/officeDocument/2006/relationships/tableStyles" Target="tableStyles.xml"/><Relationship Id="rId13" Type="http://schemas.openxmlformats.org/officeDocument/2006/relationships/viewProps" Target="viewProps.xml"/><Relationship Id="rId12" Type="http://schemas.openxmlformats.org/officeDocument/2006/relationships/presProps" Target="presProps.xml"/><Relationship Id="rId11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121" y="1279287"/>
            <a:ext cx="6139502" cy="345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0375" y="4925254"/>
            <a:ext cx="5682996" cy="40297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841920"/>
            <a:ext cx="6858000" cy="1791013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702001"/>
            <a:ext cx="6858000" cy="1242039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8035" indent="0" algn="ctr">
              <a:buNone/>
              <a:defRPr sz="1200"/>
            </a:lvl7pPr>
            <a:lvl8pPr marL="2400935" indent="0" algn="ctr">
              <a:buNone/>
              <a:defRPr sz="1200"/>
            </a:lvl8pPr>
            <a:lvl9pPr marL="2743835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628650" y="273892"/>
            <a:ext cx="7886700" cy="435964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282528"/>
            <a:ext cx="7886700" cy="213992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3442700"/>
            <a:ext cx="7886700" cy="11253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803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93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83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369458"/>
            <a:ext cx="3886200" cy="326407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369458"/>
            <a:ext cx="3886200" cy="326407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273892"/>
            <a:ext cx="7886700" cy="994346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334062"/>
            <a:ext cx="3655181" cy="61804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8035" indent="0">
              <a:buNone/>
              <a:defRPr sz="1350"/>
            </a:lvl7pPr>
            <a:lvl8pPr marL="2400935" indent="0">
              <a:buNone/>
              <a:defRPr sz="1350"/>
            </a:lvl8pPr>
            <a:lvl9pPr marL="2743835" indent="0">
              <a:buNone/>
              <a:defRPr sz="135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1999384"/>
            <a:ext cx="3655181" cy="264367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334062"/>
            <a:ext cx="3673182" cy="61804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8035" indent="0">
              <a:buNone/>
              <a:defRPr sz="1350"/>
            </a:lvl7pPr>
            <a:lvl8pPr marL="2400935" indent="0">
              <a:buNone/>
              <a:defRPr sz="1350"/>
            </a:lvl8pPr>
            <a:lvl9pPr marL="2743835" indent="0">
              <a:buNone/>
              <a:defRPr sz="135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1999384"/>
            <a:ext cx="3673182" cy="264367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60"/>
            <a:ext cx="3124012" cy="120036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342961"/>
            <a:ext cx="4629150" cy="4053597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8035" indent="0">
              <a:buNone/>
              <a:defRPr sz="1500"/>
            </a:lvl7pPr>
            <a:lvl8pPr marL="2400935" indent="0">
              <a:buNone/>
              <a:defRPr sz="1500"/>
            </a:lvl8pPr>
            <a:lvl9pPr marL="2743835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1543320"/>
            <a:ext cx="3124012" cy="2859191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8035" indent="0">
              <a:buNone/>
              <a:defRPr sz="1050"/>
            </a:lvl7pPr>
            <a:lvl8pPr marL="2400935" indent="0">
              <a:buNone/>
              <a:defRPr sz="1050"/>
            </a:lvl8pPr>
            <a:lvl9pPr marL="2743835" indent="0">
              <a:buNone/>
              <a:defRPr sz="105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273892"/>
            <a:ext cx="1971675" cy="4359642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273892"/>
            <a:ext cx="5800725" cy="4359642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273892"/>
            <a:ext cx="7886700" cy="9943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369458"/>
            <a:ext cx="7886700" cy="3264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4768097"/>
            <a:ext cx="2057400" cy="2738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4768097"/>
            <a:ext cx="3086100" cy="2738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4768097"/>
            <a:ext cx="2057400" cy="2738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0815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0815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0815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0815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0815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6585" indent="-170815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9485" indent="-170815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2385" indent="-170815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5285" indent="-170815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8035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935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835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3.png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8.jpeg"/><Relationship Id="rId1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1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 25" descr="E:\owncloud\刘达\2017年\深蓝学院\PPT模板\ppt1封面a.pngppt1封面a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215" y="-635"/>
            <a:ext cx="9162415" cy="5144400"/>
          </a:xfrm>
          <a:prstGeom prst="rect">
            <a:avLst/>
          </a:prstGeom>
        </p:spPr>
      </p:pic>
      <p:pic>
        <p:nvPicPr>
          <p:cNvPr id="9" name="图片 8" descr="E:\owncloud\刘达\2017年\深蓝学院\logo\导出图\深蓝学院-标准色.png深蓝学院-标准色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510065" y="397880"/>
            <a:ext cx="2298379" cy="705485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1061020" y="1501245"/>
            <a:ext cx="5448962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464646"/>
                </a:solidFill>
                <a:latin typeface="微软雅黑" panose="020B0503020204020204" charset="-122"/>
                <a:ea typeface="微软雅黑" panose="020B0503020204020204" charset="-122"/>
              </a:rPr>
              <a:t>激光</a:t>
            </a:r>
            <a:r>
              <a:rPr lang="en-US" altLang="zh-CN" sz="2400" b="1" dirty="0">
                <a:solidFill>
                  <a:srgbClr val="464646"/>
                </a:solidFill>
                <a:latin typeface="微软雅黑" panose="020B0503020204020204" charset="-122"/>
                <a:ea typeface="微软雅黑" panose="020B0503020204020204" charset="-122"/>
              </a:rPr>
              <a:t>SLAM</a:t>
            </a:r>
            <a:r>
              <a:rPr lang="zh-CN" altLang="en-US" sz="2400" b="1" dirty="0">
                <a:solidFill>
                  <a:srgbClr val="464646"/>
                </a:solidFill>
                <a:latin typeface="微软雅黑" panose="020B0503020204020204" charset="-122"/>
                <a:ea typeface="微软雅黑" panose="020B0503020204020204" charset="-122"/>
              </a:rPr>
              <a:t>理论与实践</a:t>
            </a:r>
            <a:r>
              <a:rPr lang="en-US" altLang="zh-CN" sz="2400" b="1" dirty="0">
                <a:solidFill>
                  <a:srgbClr val="464646"/>
                </a:solidFill>
                <a:latin typeface="微软雅黑" panose="020B0503020204020204" charset="-122"/>
                <a:ea typeface="微软雅黑" panose="020B0503020204020204" charset="-122"/>
              </a:rPr>
              <a:t>-</a:t>
            </a:r>
            <a:r>
              <a:rPr lang="zh-CN" altLang="en-US" sz="2400" b="1" dirty="0">
                <a:solidFill>
                  <a:srgbClr val="464646"/>
                </a:solidFill>
                <a:latin typeface="微软雅黑" panose="020B0503020204020204" charset="-122"/>
                <a:ea typeface="微软雅黑" panose="020B0503020204020204" charset="-122"/>
              </a:rPr>
              <a:t>第五期</a:t>
            </a:r>
            <a:endParaRPr lang="zh-CN" altLang="en-US" sz="2400" b="1" dirty="0">
              <a:solidFill>
                <a:srgbClr val="464646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2400" b="1" dirty="0">
                <a:solidFill>
                  <a:srgbClr val="464646"/>
                </a:solidFill>
                <a:latin typeface="微软雅黑" panose="020B0503020204020204" charset="-122"/>
                <a:ea typeface="微软雅黑" panose="020B0503020204020204" charset="-122"/>
              </a:rPr>
              <a:t>第二次作业思路分享</a:t>
            </a:r>
            <a:endParaRPr lang="zh-CN" altLang="en-US" sz="2400" b="1" dirty="0">
              <a:solidFill>
                <a:srgbClr val="464646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762000" y="3223260"/>
            <a:ext cx="695325" cy="695325"/>
          </a:xfrm>
          <a:prstGeom prst="ellipse">
            <a:avLst/>
          </a:prstGeom>
          <a:blipFill rotWithShape="1">
            <a:blip r:embed="rId3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/>
          <p:cNvSpPr/>
          <p:nvPr/>
        </p:nvSpPr>
        <p:spPr>
          <a:xfrm>
            <a:off x="713105" y="3174365"/>
            <a:ext cx="793750" cy="793750"/>
          </a:xfrm>
          <a:prstGeom prst="ellipse">
            <a:avLst/>
          </a:prstGeom>
          <a:noFill/>
          <a:ln w="34925">
            <a:solidFill>
              <a:srgbClr val="005B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1690968" y="3422177"/>
            <a:ext cx="1376082" cy="294005"/>
          </a:xfrm>
          <a:prstGeom prst="rect">
            <a:avLst/>
          </a:prstGeom>
          <a:solidFill>
            <a:schemeClr val="bg1"/>
          </a:solidFill>
          <a:ln w="12700">
            <a:solidFill>
              <a:srgbClr val="464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/>
        </p:nvSpPr>
        <p:spPr>
          <a:xfrm>
            <a:off x="2350135" y="3408680"/>
            <a:ext cx="94488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周忠容</a:t>
            </a:r>
            <a:endParaRPr lang="zh-CN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1697999" y="3422177"/>
            <a:ext cx="665761" cy="294005"/>
          </a:xfrm>
          <a:prstGeom prst="rect">
            <a:avLst/>
          </a:prstGeom>
          <a:solidFill>
            <a:srgbClr val="464646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文本框 33"/>
          <p:cNvSpPr txBox="1"/>
          <p:nvPr/>
        </p:nvSpPr>
        <p:spPr>
          <a:xfrm>
            <a:off x="1690845" y="3408405"/>
            <a:ext cx="7717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主讲人</a:t>
            </a:r>
            <a:endParaRPr lang="zh-CN" altLang="en-US" sz="12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21"/>
          <p:cNvGrpSpPr/>
          <p:nvPr/>
        </p:nvGrpSpPr>
        <p:grpSpPr>
          <a:xfrm>
            <a:off x="342122" y="1018280"/>
            <a:ext cx="8304245" cy="37323"/>
            <a:chOff x="342122" y="873500"/>
            <a:chExt cx="8304245" cy="37323"/>
          </a:xfrm>
        </p:grpSpPr>
        <p:cxnSp>
          <p:nvCxnSpPr>
            <p:cNvPr id="23" name="直接连接符 22"/>
            <p:cNvCxnSpPr/>
            <p:nvPr/>
          </p:nvCxnSpPr>
          <p:spPr>
            <a:xfrm>
              <a:off x="342122" y="873500"/>
              <a:ext cx="8304245" cy="0"/>
            </a:xfrm>
            <a:prstGeom prst="line">
              <a:avLst/>
            </a:prstGeom>
            <a:ln w="19050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>
              <a:off x="342122" y="910823"/>
              <a:ext cx="5250025" cy="0"/>
            </a:xfrm>
            <a:prstGeom prst="line">
              <a:avLst/>
            </a:prstGeom>
            <a:ln w="76200">
              <a:solidFill>
                <a:srgbClr val="6F1B1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4" name="图片 3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211" y="258172"/>
            <a:ext cx="1865156" cy="573535"/>
          </a:xfrm>
          <a:prstGeom prst="rect">
            <a:avLst/>
          </a:prstGeom>
        </p:spPr>
      </p:pic>
      <p:sp>
        <p:nvSpPr>
          <p:cNvPr id="35" name="Rectangle 2"/>
          <p:cNvSpPr>
            <a:spLocks noGrp="1" noChangeArrowheads="1"/>
          </p:cNvSpPr>
          <p:nvPr>
            <p:ph type="title"/>
          </p:nvPr>
        </p:nvSpPr>
        <p:spPr>
          <a:xfrm>
            <a:off x="342122" y="174352"/>
            <a:ext cx="8229600" cy="976586"/>
          </a:xfrm>
        </p:spPr>
        <p:txBody>
          <a:bodyPr>
            <a:normAutofit/>
          </a:bodyPr>
          <a:lstStyle/>
          <a:p>
            <a:r>
              <a:rPr lang="zh-CN" altLang="en-US" sz="3600" b="1" dirty="0">
                <a:latin typeface="隶书" panose="02010509060101010101" pitchFamily="49" charset="-122"/>
                <a:ea typeface="隶书" panose="02010509060101010101" pitchFamily="49" charset="-122"/>
              </a:rPr>
              <a:t>第一题</a:t>
            </a:r>
            <a:endParaRPr lang="zh-CN" altLang="en-US" sz="3600" b="1" dirty="0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36" name="Rectangle 3"/>
          <p:cNvSpPr txBox="1">
            <a:spLocks noChangeArrowheads="1"/>
          </p:cNvSpPr>
          <p:nvPr/>
        </p:nvSpPr>
        <p:spPr>
          <a:xfrm>
            <a:off x="342265" y="1151255"/>
            <a:ext cx="8304530" cy="39281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0815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65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4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3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2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35" indent="0">
              <a:lnSpc>
                <a:spcPct val="125000"/>
              </a:lnSpc>
              <a:buClr>
                <a:srgbClr val="6F1B1B"/>
              </a:buClr>
              <a:buFont typeface="Wingdings" panose="05000000000000000000" pitchFamily="2" charset="2"/>
              <a:buNone/>
            </a:pPr>
            <a:r>
              <a:rPr lang="en-US" altLang="zh-CN" sz="2000" dirty="0">
                <a:latin typeface="+mn-ea"/>
                <a:cs typeface="Times New Roman" panose="02020603050405020304" pitchFamily="18" charset="0"/>
              </a:rPr>
              <a:t>1.</a:t>
            </a:r>
            <a:r>
              <a:rPr lang="zh-CN" altLang="en-US" sz="2000" dirty="0">
                <a:latin typeface="+mn-ea"/>
                <a:cs typeface="Times New Roman" panose="02020603050405020304" pitchFamily="18" charset="0"/>
              </a:rPr>
              <a:t>求解两时刻的相对位姿</a:t>
            </a:r>
            <a:endParaRPr lang="zh-CN" altLang="en-US" sz="2000" dirty="0">
              <a:latin typeface="+mn-ea"/>
              <a:cs typeface="Times New Roman" panose="02020603050405020304" pitchFamily="18" charset="0"/>
            </a:endParaRPr>
          </a:p>
        </p:txBody>
      </p:sp>
      <p:pic>
        <p:nvPicPr>
          <p:cNvPr id="10" name="图片 9" descr="微信图片_202012181609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265" y="1671320"/>
            <a:ext cx="3039745" cy="33528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2340" y="1608455"/>
            <a:ext cx="3819525" cy="33528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21"/>
          <p:cNvGrpSpPr/>
          <p:nvPr/>
        </p:nvGrpSpPr>
        <p:grpSpPr>
          <a:xfrm>
            <a:off x="342122" y="1018280"/>
            <a:ext cx="8304245" cy="37323"/>
            <a:chOff x="342122" y="873500"/>
            <a:chExt cx="8304245" cy="37323"/>
          </a:xfrm>
        </p:grpSpPr>
        <p:cxnSp>
          <p:nvCxnSpPr>
            <p:cNvPr id="23" name="直接连接符 22"/>
            <p:cNvCxnSpPr/>
            <p:nvPr/>
          </p:nvCxnSpPr>
          <p:spPr>
            <a:xfrm>
              <a:off x="342122" y="873500"/>
              <a:ext cx="8304245" cy="0"/>
            </a:xfrm>
            <a:prstGeom prst="line">
              <a:avLst/>
            </a:prstGeom>
            <a:ln w="19050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>
              <a:off x="342122" y="910823"/>
              <a:ext cx="5250025" cy="0"/>
            </a:xfrm>
            <a:prstGeom prst="line">
              <a:avLst/>
            </a:prstGeom>
            <a:ln w="76200">
              <a:solidFill>
                <a:srgbClr val="6F1B1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4" name="图片 3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211" y="258172"/>
            <a:ext cx="1865156" cy="573535"/>
          </a:xfrm>
          <a:prstGeom prst="rect">
            <a:avLst/>
          </a:prstGeom>
        </p:spPr>
      </p:pic>
      <p:sp>
        <p:nvSpPr>
          <p:cNvPr id="35" name="Rectangle 2"/>
          <p:cNvSpPr>
            <a:spLocks noGrp="1" noChangeArrowheads="1"/>
          </p:cNvSpPr>
          <p:nvPr>
            <p:ph type="title"/>
          </p:nvPr>
        </p:nvSpPr>
        <p:spPr>
          <a:xfrm>
            <a:off x="342122" y="174352"/>
            <a:ext cx="8229600" cy="976586"/>
          </a:xfrm>
        </p:spPr>
        <p:txBody>
          <a:bodyPr>
            <a:normAutofit/>
          </a:bodyPr>
          <a:lstStyle/>
          <a:p>
            <a:r>
              <a:rPr lang="zh-CN" altLang="en-US" sz="3600" b="1" dirty="0">
                <a:latin typeface="隶书" panose="02010509060101010101" pitchFamily="49" charset="-122"/>
                <a:ea typeface="隶书" panose="02010509060101010101" pitchFamily="49" charset="-122"/>
              </a:rPr>
              <a:t>第一题</a:t>
            </a:r>
            <a:endParaRPr lang="zh-CN" altLang="en-US" sz="3600" b="1" dirty="0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36" name="Rectangle 3"/>
          <p:cNvSpPr txBox="1">
            <a:spLocks noChangeArrowheads="1"/>
          </p:cNvSpPr>
          <p:nvPr/>
        </p:nvSpPr>
        <p:spPr>
          <a:xfrm>
            <a:off x="274320" y="1151255"/>
            <a:ext cx="8449945" cy="39281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0815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65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4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3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2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35" indent="0">
              <a:lnSpc>
                <a:spcPct val="125000"/>
              </a:lnSpc>
              <a:buClr>
                <a:srgbClr val="6F1B1B"/>
              </a:buClr>
              <a:buFont typeface="Wingdings" panose="05000000000000000000" pitchFamily="2" charset="2"/>
              <a:buNone/>
            </a:pPr>
            <a:r>
              <a:rPr lang="en-US" altLang="zh-CN" sz="2000" dirty="0">
                <a:latin typeface="+mn-ea"/>
                <a:cs typeface="Times New Roman" panose="02020603050405020304" pitchFamily="18" charset="0"/>
              </a:rPr>
              <a:t>2.</a:t>
            </a:r>
            <a:r>
              <a:rPr lang="zh-CN" altLang="en-US" sz="2000" dirty="0">
                <a:latin typeface="+mn-ea"/>
                <a:cs typeface="Times New Roman" panose="02020603050405020304" pitchFamily="18" charset="0"/>
              </a:rPr>
              <a:t>构建超定方程组</a:t>
            </a:r>
            <a:endParaRPr lang="zh-CN" altLang="en-US" sz="2000" dirty="0">
              <a:latin typeface="+mn-ea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5690" y="2385695"/>
            <a:ext cx="3761105" cy="207518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" y="1605915"/>
            <a:ext cx="4433570" cy="3018790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2257425" y="3209925"/>
            <a:ext cx="623570" cy="137795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2880995" y="3347720"/>
            <a:ext cx="623570" cy="150495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3504565" y="3498215"/>
            <a:ext cx="623570" cy="137795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21"/>
          <p:cNvGrpSpPr/>
          <p:nvPr/>
        </p:nvGrpSpPr>
        <p:grpSpPr>
          <a:xfrm>
            <a:off x="342122" y="1018280"/>
            <a:ext cx="8304245" cy="37323"/>
            <a:chOff x="342122" y="873500"/>
            <a:chExt cx="8304245" cy="37323"/>
          </a:xfrm>
        </p:grpSpPr>
        <p:cxnSp>
          <p:nvCxnSpPr>
            <p:cNvPr id="23" name="直接连接符 22"/>
            <p:cNvCxnSpPr/>
            <p:nvPr/>
          </p:nvCxnSpPr>
          <p:spPr>
            <a:xfrm>
              <a:off x="342122" y="873500"/>
              <a:ext cx="8304245" cy="0"/>
            </a:xfrm>
            <a:prstGeom prst="line">
              <a:avLst/>
            </a:prstGeom>
            <a:ln w="19050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>
              <a:off x="342122" y="910823"/>
              <a:ext cx="5250025" cy="0"/>
            </a:xfrm>
            <a:prstGeom prst="line">
              <a:avLst/>
            </a:prstGeom>
            <a:ln w="76200">
              <a:solidFill>
                <a:srgbClr val="6F1B1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4" name="图片 3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211" y="258172"/>
            <a:ext cx="1865156" cy="573535"/>
          </a:xfrm>
          <a:prstGeom prst="rect">
            <a:avLst/>
          </a:prstGeom>
        </p:spPr>
      </p:pic>
      <p:sp>
        <p:nvSpPr>
          <p:cNvPr id="35" name="Rectangle 2"/>
          <p:cNvSpPr>
            <a:spLocks noGrp="1" noChangeArrowheads="1"/>
          </p:cNvSpPr>
          <p:nvPr>
            <p:ph type="title"/>
          </p:nvPr>
        </p:nvSpPr>
        <p:spPr>
          <a:xfrm>
            <a:off x="342122" y="174352"/>
            <a:ext cx="8229600" cy="976586"/>
          </a:xfrm>
        </p:spPr>
        <p:txBody>
          <a:bodyPr>
            <a:normAutofit/>
          </a:bodyPr>
          <a:lstStyle/>
          <a:p>
            <a:r>
              <a:rPr lang="zh-CN" altLang="en-US" sz="3600" b="1" dirty="0">
                <a:latin typeface="隶书" panose="02010509060101010101" pitchFamily="49" charset="-122"/>
                <a:ea typeface="隶书" panose="02010509060101010101" pitchFamily="49" charset="-122"/>
              </a:rPr>
              <a:t>第一题</a:t>
            </a:r>
            <a:endParaRPr lang="zh-CN" altLang="en-US" sz="3600" b="1" dirty="0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36" name="Rectangle 3"/>
          <p:cNvSpPr txBox="1">
            <a:spLocks noChangeArrowheads="1"/>
          </p:cNvSpPr>
          <p:nvPr/>
        </p:nvSpPr>
        <p:spPr>
          <a:xfrm>
            <a:off x="269875" y="1105535"/>
            <a:ext cx="8449945" cy="39281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0815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65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4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3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2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35" indent="0">
              <a:lnSpc>
                <a:spcPct val="125000"/>
              </a:lnSpc>
              <a:buClr>
                <a:srgbClr val="6F1B1B"/>
              </a:buClr>
              <a:buFont typeface="Wingdings" panose="05000000000000000000" pitchFamily="2" charset="2"/>
              <a:buNone/>
            </a:pPr>
            <a:r>
              <a:rPr lang="en-US" altLang="zh-CN" sz="2000" dirty="0">
                <a:latin typeface="+mn-ea"/>
                <a:cs typeface="Times New Roman" panose="02020603050405020304" pitchFamily="18" charset="0"/>
              </a:rPr>
              <a:t>3.</a:t>
            </a:r>
            <a:r>
              <a:rPr lang="zh-CN" altLang="en-US" sz="2000" dirty="0">
                <a:latin typeface="+mn-ea"/>
                <a:cs typeface="Times New Roman" panose="02020603050405020304" pitchFamily="18" charset="0"/>
              </a:rPr>
              <a:t>对超定方程组进行求解</a:t>
            </a:r>
            <a:endParaRPr lang="zh-CN" altLang="en-US" sz="2000" dirty="0">
              <a:latin typeface="+mn-ea"/>
              <a:cs typeface="Times New Roman" panose="02020603050405020304" pitchFamily="18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875" y="1980565"/>
            <a:ext cx="4018280" cy="226885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rcRect r="4260"/>
          <a:stretch>
            <a:fillRect/>
          </a:stretch>
        </p:blipFill>
        <p:spPr>
          <a:xfrm>
            <a:off x="4245610" y="2421890"/>
            <a:ext cx="4284980" cy="129476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21"/>
          <p:cNvGrpSpPr/>
          <p:nvPr/>
        </p:nvGrpSpPr>
        <p:grpSpPr>
          <a:xfrm>
            <a:off x="342122" y="1018280"/>
            <a:ext cx="8304245" cy="37323"/>
            <a:chOff x="342122" y="873500"/>
            <a:chExt cx="8304245" cy="37323"/>
          </a:xfrm>
        </p:grpSpPr>
        <p:cxnSp>
          <p:nvCxnSpPr>
            <p:cNvPr id="23" name="直接连接符 22"/>
            <p:cNvCxnSpPr/>
            <p:nvPr/>
          </p:nvCxnSpPr>
          <p:spPr>
            <a:xfrm>
              <a:off x="342122" y="873500"/>
              <a:ext cx="8304245" cy="0"/>
            </a:xfrm>
            <a:prstGeom prst="line">
              <a:avLst/>
            </a:prstGeom>
            <a:ln w="19050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>
              <a:off x="342122" y="910823"/>
              <a:ext cx="5250025" cy="0"/>
            </a:xfrm>
            <a:prstGeom prst="line">
              <a:avLst/>
            </a:prstGeom>
            <a:ln w="76200">
              <a:solidFill>
                <a:srgbClr val="6F1B1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4" name="图片 3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211" y="258172"/>
            <a:ext cx="1865156" cy="573535"/>
          </a:xfrm>
          <a:prstGeom prst="rect">
            <a:avLst/>
          </a:prstGeom>
        </p:spPr>
      </p:pic>
      <p:sp>
        <p:nvSpPr>
          <p:cNvPr id="35" name="Rectangle 2"/>
          <p:cNvSpPr>
            <a:spLocks noGrp="1" noChangeArrowheads="1"/>
          </p:cNvSpPr>
          <p:nvPr>
            <p:ph type="title"/>
          </p:nvPr>
        </p:nvSpPr>
        <p:spPr>
          <a:xfrm>
            <a:off x="342122" y="174352"/>
            <a:ext cx="8229600" cy="976586"/>
          </a:xfrm>
        </p:spPr>
        <p:txBody>
          <a:bodyPr>
            <a:normAutofit/>
          </a:bodyPr>
          <a:lstStyle/>
          <a:p>
            <a:r>
              <a:rPr lang="zh-CN" altLang="en-US" sz="3600" b="1" dirty="0">
                <a:latin typeface="隶书" panose="02010509060101010101" pitchFamily="49" charset="-122"/>
                <a:ea typeface="隶书" panose="02010509060101010101" pitchFamily="49" charset="-122"/>
              </a:rPr>
              <a:t>第二</a:t>
            </a:r>
            <a:r>
              <a:rPr lang="zh-CN" altLang="en-US" sz="3600" b="1" dirty="0">
                <a:latin typeface="隶书" panose="02010509060101010101" pitchFamily="49" charset="-122"/>
                <a:ea typeface="隶书" panose="02010509060101010101" pitchFamily="49" charset="-122"/>
              </a:rPr>
              <a:t>题</a:t>
            </a:r>
            <a:endParaRPr lang="zh-CN" altLang="en-US" sz="3600" b="1" dirty="0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36" name="Rectangle 3"/>
          <p:cNvSpPr txBox="1">
            <a:spLocks noChangeArrowheads="1"/>
          </p:cNvSpPr>
          <p:nvPr/>
        </p:nvSpPr>
        <p:spPr>
          <a:xfrm>
            <a:off x="269875" y="1104265"/>
            <a:ext cx="8449945" cy="39281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0815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65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4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3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2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35" indent="0">
              <a:lnSpc>
                <a:spcPct val="125000"/>
              </a:lnSpc>
              <a:buClr>
                <a:srgbClr val="6F1B1B"/>
              </a:buClr>
              <a:buFont typeface="Wingdings" panose="05000000000000000000" pitchFamily="2" charset="2"/>
              <a:buNone/>
            </a:pPr>
            <a:endParaRPr lang="zh-CN" altLang="en-US" sz="2000" dirty="0">
              <a:latin typeface="+mn-ea"/>
              <a:cs typeface="Times New Roman" panose="02020603050405020304" pitchFamily="18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1945" y="3509010"/>
            <a:ext cx="3147695" cy="127381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265" y="1724025"/>
            <a:ext cx="4847590" cy="302133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2580" y="1879600"/>
            <a:ext cx="3147060" cy="138430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3129915" y="3740785"/>
            <a:ext cx="1172210" cy="204470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4817110" y="3740150"/>
            <a:ext cx="264160" cy="205105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21"/>
          <p:cNvGrpSpPr/>
          <p:nvPr/>
        </p:nvGrpSpPr>
        <p:grpSpPr>
          <a:xfrm>
            <a:off x="342122" y="1018280"/>
            <a:ext cx="8304245" cy="37323"/>
            <a:chOff x="342122" y="873500"/>
            <a:chExt cx="8304245" cy="37323"/>
          </a:xfrm>
        </p:grpSpPr>
        <p:cxnSp>
          <p:nvCxnSpPr>
            <p:cNvPr id="23" name="直接连接符 22"/>
            <p:cNvCxnSpPr/>
            <p:nvPr/>
          </p:nvCxnSpPr>
          <p:spPr>
            <a:xfrm>
              <a:off x="342122" y="873500"/>
              <a:ext cx="8304245" cy="0"/>
            </a:xfrm>
            <a:prstGeom prst="line">
              <a:avLst/>
            </a:prstGeom>
            <a:ln w="19050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>
              <a:off x="342122" y="910823"/>
              <a:ext cx="5250025" cy="0"/>
            </a:xfrm>
            <a:prstGeom prst="line">
              <a:avLst/>
            </a:prstGeom>
            <a:ln w="76200">
              <a:solidFill>
                <a:srgbClr val="6F1B1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4" name="图片 3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211" y="258172"/>
            <a:ext cx="1865156" cy="573535"/>
          </a:xfrm>
          <a:prstGeom prst="rect">
            <a:avLst/>
          </a:prstGeom>
        </p:spPr>
      </p:pic>
      <p:sp>
        <p:nvSpPr>
          <p:cNvPr id="35" name="Rectangle 2"/>
          <p:cNvSpPr>
            <a:spLocks noGrp="1" noChangeArrowheads="1"/>
          </p:cNvSpPr>
          <p:nvPr>
            <p:ph type="title"/>
          </p:nvPr>
        </p:nvSpPr>
        <p:spPr>
          <a:xfrm>
            <a:off x="342122" y="174352"/>
            <a:ext cx="8229600" cy="976586"/>
          </a:xfrm>
        </p:spPr>
        <p:txBody>
          <a:bodyPr>
            <a:normAutofit/>
          </a:bodyPr>
          <a:lstStyle/>
          <a:p>
            <a:r>
              <a:rPr lang="zh-CN" altLang="en-US" sz="3600" b="1" dirty="0">
                <a:latin typeface="隶书" panose="02010509060101010101" pitchFamily="49" charset="-122"/>
                <a:ea typeface="隶书" panose="02010509060101010101" pitchFamily="49" charset="-122"/>
              </a:rPr>
              <a:t>第二</a:t>
            </a:r>
            <a:r>
              <a:rPr lang="zh-CN" altLang="en-US" sz="3600" b="1" dirty="0">
                <a:latin typeface="隶书" panose="02010509060101010101" pitchFamily="49" charset="-122"/>
                <a:ea typeface="隶书" panose="02010509060101010101" pitchFamily="49" charset="-122"/>
              </a:rPr>
              <a:t>题</a:t>
            </a:r>
            <a:endParaRPr lang="zh-CN" altLang="en-US" sz="3600" b="1" dirty="0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36" name="Rectangle 3"/>
          <p:cNvSpPr txBox="1">
            <a:spLocks noChangeArrowheads="1"/>
          </p:cNvSpPr>
          <p:nvPr/>
        </p:nvSpPr>
        <p:spPr>
          <a:xfrm>
            <a:off x="196850" y="1127760"/>
            <a:ext cx="8449945" cy="39281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0815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65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4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3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2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35" indent="0">
              <a:lnSpc>
                <a:spcPct val="125000"/>
              </a:lnSpc>
              <a:buClr>
                <a:srgbClr val="6F1B1B"/>
              </a:buClr>
              <a:buFont typeface="Wingdings" panose="05000000000000000000" pitchFamily="2" charset="2"/>
              <a:buNone/>
            </a:pPr>
            <a:endParaRPr lang="zh-CN" altLang="en-US" sz="2000" dirty="0">
              <a:latin typeface="+mn-ea"/>
              <a:cs typeface="Times New Roman" panose="02020603050405020304" pitchFamily="18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6610" y="2067560"/>
            <a:ext cx="2109470" cy="142494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875" y="3542665"/>
            <a:ext cx="2580640" cy="151320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875" y="1729105"/>
            <a:ext cx="4241800" cy="1905635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1988820" y="2868930"/>
            <a:ext cx="258445" cy="180340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2487930" y="2868930"/>
            <a:ext cx="258445" cy="180340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26610" y="3461385"/>
            <a:ext cx="4020185" cy="159448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21"/>
          <p:cNvGrpSpPr/>
          <p:nvPr/>
        </p:nvGrpSpPr>
        <p:grpSpPr>
          <a:xfrm>
            <a:off x="342122" y="1018280"/>
            <a:ext cx="8304245" cy="37323"/>
            <a:chOff x="342122" y="873500"/>
            <a:chExt cx="8304245" cy="37323"/>
          </a:xfrm>
        </p:grpSpPr>
        <p:cxnSp>
          <p:nvCxnSpPr>
            <p:cNvPr id="23" name="直接连接符 22"/>
            <p:cNvCxnSpPr/>
            <p:nvPr/>
          </p:nvCxnSpPr>
          <p:spPr>
            <a:xfrm>
              <a:off x="342122" y="873500"/>
              <a:ext cx="8304245" cy="0"/>
            </a:xfrm>
            <a:prstGeom prst="line">
              <a:avLst/>
            </a:prstGeom>
            <a:ln w="19050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>
              <a:off x="342122" y="910823"/>
              <a:ext cx="5250025" cy="0"/>
            </a:xfrm>
            <a:prstGeom prst="line">
              <a:avLst/>
            </a:prstGeom>
            <a:ln w="76200">
              <a:solidFill>
                <a:srgbClr val="6F1B1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4" name="图片 3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211" y="258172"/>
            <a:ext cx="1865156" cy="573535"/>
          </a:xfrm>
          <a:prstGeom prst="rect">
            <a:avLst/>
          </a:prstGeom>
        </p:spPr>
      </p:pic>
      <p:sp>
        <p:nvSpPr>
          <p:cNvPr id="35" name="Rectangle 2"/>
          <p:cNvSpPr>
            <a:spLocks noGrp="1" noChangeArrowheads="1"/>
          </p:cNvSpPr>
          <p:nvPr>
            <p:ph type="title"/>
          </p:nvPr>
        </p:nvSpPr>
        <p:spPr>
          <a:xfrm>
            <a:off x="342122" y="174352"/>
            <a:ext cx="8229600" cy="976586"/>
          </a:xfrm>
        </p:spPr>
        <p:txBody>
          <a:bodyPr>
            <a:normAutofit/>
          </a:bodyPr>
          <a:lstStyle/>
          <a:p>
            <a:r>
              <a:rPr lang="zh-CN" altLang="en-US" sz="3600" b="1" dirty="0">
                <a:latin typeface="隶书" panose="02010509060101010101" pitchFamily="49" charset="-122"/>
                <a:ea typeface="隶书" panose="02010509060101010101" pitchFamily="49" charset="-122"/>
              </a:rPr>
              <a:t>第四</a:t>
            </a:r>
            <a:r>
              <a:rPr lang="zh-CN" altLang="en-US" sz="3600" b="1" dirty="0">
                <a:latin typeface="隶书" panose="02010509060101010101" pitchFamily="49" charset="-122"/>
                <a:ea typeface="隶书" panose="02010509060101010101" pitchFamily="49" charset="-122"/>
              </a:rPr>
              <a:t>题</a:t>
            </a:r>
            <a:endParaRPr lang="zh-CN" altLang="en-US" sz="3600" b="1" dirty="0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36" name="Rectangle 3"/>
          <p:cNvSpPr txBox="1">
            <a:spLocks noChangeArrowheads="1"/>
          </p:cNvSpPr>
          <p:nvPr/>
        </p:nvSpPr>
        <p:spPr>
          <a:xfrm>
            <a:off x="196850" y="1151255"/>
            <a:ext cx="8449945" cy="39281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0815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65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4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3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285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35" indent="0">
              <a:lnSpc>
                <a:spcPct val="125000"/>
              </a:lnSpc>
              <a:buClr>
                <a:srgbClr val="6F1B1B"/>
              </a:buClr>
              <a:buFont typeface="Wingdings" panose="05000000000000000000" pitchFamily="2" charset="2"/>
              <a:buNone/>
            </a:pPr>
            <a:r>
              <a:rPr lang="en-US" altLang="zh-CN" sz="2000" dirty="0">
                <a:latin typeface="+mn-ea"/>
                <a:cs typeface="Times New Roman" panose="02020603050405020304" pitchFamily="18" charset="0"/>
              </a:rPr>
              <a:t>1.</a:t>
            </a:r>
            <a:r>
              <a:rPr lang="zh-CN" altLang="en-US" sz="2000" dirty="0">
                <a:latin typeface="+mn-ea"/>
                <a:cs typeface="Times New Roman" panose="02020603050405020304" pitchFamily="18" charset="0"/>
              </a:rPr>
              <a:t>设计里程计与激光雷达外参标定方法</a:t>
            </a:r>
            <a:endParaRPr lang="zh-CN" altLang="en-US" sz="2000" dirty="0">
              <a:latin typeface="+mn-ea"/>
              <a:cs typeface="Times New Roman" panose="02020603050405020304" pitchFamily="18" charset="0"/>
            </a:endParaRPr>
          </a:p>
          <a:p>
            <a:pPr marL="635" indent="0">
              <a:lnSpc>
                <a:spcPct val="125000"/>
              </a:lnSpc>
              <a:buClr>
                <a:srgbClr val="6F1B1B"/>
              </a:buClr>
              <a:buFont typeface="Wingdings" panose="05000000000000000000" pitchFamily="2" charset="2"/>
              <a:buNone/>
            </a:pPr>
            <a:r>
              <a:rPr lang="zh-CN" altLang="en-US" sz="1400" dirty="0">
                <a:latin typeface="+mn-ea"/>
                <a:cs typeface="Times New Roman" panose="02020603050405020304" pitchFamily="18" charset="0"/>
              </a:rPr>
              <a:t>参考论文</a:t>
            </a:r>
            <a:endParaRPr lang="zh-CN" altLang="en-US" sz="1400" dirty="0">
              <a:latin typeface="+mn-ea"/>
              <a:cs typeface="Times New Roman" panose="02020603050405020304" pitchFamily="18" charset="0"/>
            </a:endParaRPr>
          </a:p>
          <a:p>
            <a:pPr marL="635" indent="0">
              <a:lnSpc>
                <a:spcPct val="125000"/>
              </a:lnSpc>
              <a:buClr>
                <a:srgbClr val="6F1B1B"/>
              </a:buClr>
              <a:buFont typeface="Wingdings" panose="05000000000000000000" pitchFamily="2" charset="2"/>
              <a:buNone/>
            </a:pPr>
            <a:r>
              <a:rPr lang="zh-CN" altLang="en-US" sz="1000" dirty="0">
                <a:latin typeface="+mn-ea"/>
                <a:cs typeface="Times New Roman" panose="02020603050405020304" pitchFamily="18" charset="0"/>
              </a:rPr>
              <a:t>《Simultaneous calibration of odometry and sensor parameters for </a:t>
            </a:r>
            <a:endParaRPr lang="zh-CN" altLang="en-US" sz="1000" dirty="0">
              <a:latin typeface="+mn-ea"/>
              <a:cs typeface="Times New Roman" panose="02020603050405020304" pitchFamily="18" charset="0"/>
            </a:endParaRPr>
          </a:p>
          <a:p>
            <a:pPr marL="635" indent="0">
              <a:lnSpc>
                <a:spcPct val="125000"/>
              </a:lnSpc>
              <a:buClr>
                <a:srgbClr val="6F1B1B"/>
              </a:buClr>
              <a:buFont typeface="Wingdings" panose="05000000000000000000" pitchFamily="2" charset="2"/>
              <a:buNone/>
            </a:pPr>
            <a:r>
              <a:rPr lang="zh-CN" altLang="en-US" sz="1000" dirty="0">
                <a:latin typeface="+mn-ea"/>
                <a:cs typeface="Times New Roman" panose="02020603050405020304" pitchFamily="18" charset="0"/>
              </a:rPr>
              <a:t>mobile robots》</a:t>
            </a:r>
            <a:endParaRPr lang="zh-CN" altLang="en-US" sz="1000" dirty="0">
              <a:latin typeface="+mn-ea"/>
              <a:cs typeface="Times New Roman" panose="02020603050405020304" pitchFamily="18" charset="0"/>
            </a:endParaRPr>
          </a:p>
        </p:txBody>
      </p:sp>
      <p:pic>
        <p:nvPicPr>
          <p:cNvPr id="3" name="图片 2" descr="第四题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0290" y="1151255"/>
            <a:ext cx="2953385" cy="394017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3031490" y="2038350"/>
            <a:ext cx="3322320" cy="646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400" b="1" dirty="0">
                <a:solidFill>
                  <a:srgbClr val="464646"/>
                </a:solidFill>
                <a:latin typeface="微软雅黑" panose="020B0503020204020204" charset="-122"/>
                <a:ea typeface="微软雅黑" panose="020B0503020204020204" charset="-122"/>
              </a:rPr>
              <a:t>感谢各位聆听</a:t>
            </a:r>
            <a:endParaRPr lang="zh-CN" altLang="en-US" sz="3400" b="1" dirty="0">
              <a:solidFill>
                <a:srgbClr val="464646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108325" y="2615565"/>
            <a:ext cx="3451860" cy="396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>
                <a:solidFill>
                  <a:srgbClr val="464646"/>
                </a:solidFill>
                <a:latin typeface="Arial" panose="020B0604020202020204" pitchFamily="34" charset="0"/>
              </a:rPr>
              <a:t>Thanks for Listening</a:t>
            </a:r>
            <a:endParaRPr lang="en-US" altLang="zh-CN" sz="2000" b="1">
              <a:solidFill>
                <a:srgbClr val="464646"/>
              </a:solidFill>
              <a:latin typeface="Arial" panose="020B0604020202020204" pitchFamily="34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 rot="840000">
            <a:off x="5659826" y="2054226"/>
            <a:ext cx="1895475" cy="1397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0" b="1" dirty="0">
                <a:solidFill>
                  <a:srgbClr val="005BAC"/>
                </a:solidFill>
                <a:latin typeface="微软雅黑" panose="020B0503020204020204" charset="-122"/>
                <a:ea typeface="微软雅黑" panose="020B0503020204020204" charset="-122"/>
              </a:rPr>
              <a:t>！</a:t>
            </a:r>
            <a:endParaRPr lang="zh-CN" altLang="en-US" sz="8000" b="1" dirty="0">
              <a:solidFill>
                <a:srgbClr val="005BAC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2" name="图片 11" descr="E:\owncloud\刘达\2017年\深蓝学院\logo\导出图\深蓝学院-标准色.png深蓝学院-标准色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510065" y="397880"/>
            <a:ext cx="2298379" cy="70548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FF0000"/>
        </a:solidFill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208</Words>
  <Application>WPS 演示</Application>
  <PresentationFormat>全屏显示(16:9)</PresentationFormat>
  <Paragraphs>36</Paragraphs>
  <Slides>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9" baseType="lpstr">
      <vt:lpstr>Arial</vt:lpstr>
      <vt:lpstr>宋体</vt:lpstr>
      <vt:lpstr>Wingdings</vt:lpstr>
      <vt:lpstr>微软雅黑</vt:lpstr>
      <vt:lpstr>黑体</vt:lpstr>
      <vt:lpstr>隶书</vt:lpstr>
      <vt:lpstr>Times New Roman</vt:lpstr>
      <vt:lpstr>Calibri</vt:lpstr>
      <vt:lpstr>Arial Unicode MS</vt:lpstr>
      <vt:lpstr>Calibri Light</vt:lpstr>
      <vt:lpstr>Office 主题</vt:lpstr>
      <vt:lpstr>PowerPoint 演示文稿</vt:lpstr>
      <vt:lpstr>第一题</vt:lpstr>
      <vt:lpstr>第一题</vt:lpstr>
      <vt:lpstr>第一题</vt:lpstr>
      <vt:lpstr>第二题</vt:lpstr>
      <vt:lpstr>第二题</vt:lpstr>
      <vt:lpstr>第四题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saikr</dc:creator>
  <cp:lastModifiedBy>水中芦荟</cp:lastModifiedBy>
  <cp:revision>934</cp:revision>
  <dcterms:created xsi:type="dcterms:W3CDTF">2017-03-07T07:29:00Z</dcterms:created>
  <dcterms:modified xsi:type="dcterms:W3CDTF">2020-12-21T11:14:23Z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2052-11.1.0.10228</vt:lpwstr>
  </property>
</Properties>
</file>